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2" r:id="rId3"/>
    <p:sldId id="273" r:id="rId4"/>
    <p:sldId id="259" r:id="rId5"/>
    <p:sldId id="271" r:id="rId6"/>
    <p:sldId id="258" r:id="rId7"/>
    <p:sldId id="260" r:id="rId8"/>
    <p:sldId id="262" r:id="rId9"/>
    <p:sldId id="257" r:id="rId1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4D4D4D"/>
    <a:srgbClr val="A6A39C"/>
    <a:srgbClr val="F7F1E4"/>
    <a:srgbClr val="777777"/>
    <a:srgbClr val="DCC088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6441" autoAdjust="0"/>
  </p:normalViewPr>
  <p:slideViewPr>
    <p:cSldViewPr snapToGrid="0" showGuides="1">
      <p:cViewPr varScale="1">
        <p:scale>
          <a:sx n="114" d="100"/>
          <a:sy n="114" d="100"/>
        </p:scale>
        <p:origin x="49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F861F19-DF91-4F64-BE48-EFD1CA52A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8CB0A0-0989-4B5B-B154-0629656CFC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748BD6-E903-4416-872A-BB05083B41B0}" type="datetime1">
              <a:rPr lang="it-IT" smtClean="0"/>
              <a:t>14/03/2023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1DD27BA-B4B9-4D27-9656-D54AFCB9F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101362-2FBF-46C0-B19B-AA1AE1D4BD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42E760-7E3D-4B19-8755-B96625BD0FB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353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919CB-8E2E-4313-8709-5C42958F1643}" type="datetime1">
              <a:rPr lang="it-IT" smtClean="0"/>
              <a:pPr/>
              <a:t>14/03/2023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752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556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316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678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630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326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45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210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809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21" name="Segnaposto tes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20XX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Titolo presentazione    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Mese</a:t>
            </a:r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 dirty="0"/>
              <a:t>SLOGAN PRESENTAZIONE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elemento multimed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 rtlCol="0"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8" name="Segnaposto elemento multimediale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9056" y="827052"/>
            <a:ext cx="10533888" cy="48188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 contenuto multimediale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opere ci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e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it-IT" noProof="0" dirty="0"/>
              <a:t>Opere citate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 rtlCol="0"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it-IT" noProof="0" dirty="0"/>
              <a:t>Modificare gli stili del testo dello schema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e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it-IT" noProof="0" dirty="0"/>
              <a:t>Sequenza temporale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it-IT" noProof="0" dirty="0"/>
              <a:t>Anno</a:t>
            </a:r>
          </a:p>
        </p:txBody>
      </p:sp>
      <p:sp>
        <p:nvSpPr>
          <p:cNvPr id="21" name="Segnaposto testo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694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it-IT" noProof="0" dirty="0"/>
              <a:t>Anno</a:t>
            </a:r>
          </a:p>
        </p:txBody>
      </p:sp>
      <p:sp>
        <p:nvSpPr>
          <p:cNvPr id="24" name="Segnaposto testo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897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it-IT" noProof="0" dirty="0"/>
              <a:t>Anno</a:t>
            </a:r>
          </a:p>
        </p:txBody>
      </p:sp>
      <p:sp>
        <p:nvSpPr>
          <p:cNvPr id="26" name="Segnaposto testo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2101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it-IT" noProof="0" dirty="0"/>
              <a:t>Anno</a:t>
            </a:r>
          </a:p>
        </p:txBody>
      </p:sp>
      <p:sp>
        <p:nvSpPr>
          <p:cNvPr id="28" name="Segnaposto testo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0304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it-IT" noProof="0" dirty="0"/>
              <a:t>Anno</a:t>
            </a:r>
          </a:p>
        </p:txBody>
      </p:sp>
      <p:sp>
        <p:nvSpPr>
          <p:cNvPr id="30" name="Segnaposto testo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508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testo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it-IT" noProof="0" dirty="0"/>
              <a:t>Anno</a:t>
            </a:r>
          </a:p>
        </p:txBody>
      </p:sp>
      <p:sp>
        <p:nvSpPr>
          <p:cNvPr id="32" name="Segnaposto testo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67117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21" name="Segnaposto tes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0128/555/678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Grazie!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Telefono</a:t>
            </a:r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 dirty="0"/>
              <a:t>DIEGO CONTICINI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Segnaposto tes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CONTICINI@EXAMPLE.COM</a:t>
            </a:r>
          </a:p>
        </p:txBody>
      </p:sp>
      <p:sp>
        <p:nvSpPr>
          <p:cNvPr id="14" name="Segnaposto tes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Posta elettronica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0128/555/678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Grazie!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Telefono</a:t>
            </a:r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 dirty="0"/>
              <a:t>DIEGO CONTICINI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CONTICINI@GMAIL.COM</a:t>
            </a:r>
          </a:p>
        </p:txBody>
      </p:sp>
      <p:sp>
        <p:nvSpPr>
          <p:cNvPr id="14" name="Segnaposto tes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Posta elettronica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Titolo presentazione    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it-IT" noProof="0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it-IT" noProof="0" dirty="0"/>
              <a:t>Diapositiva divisore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15" name="Elemento gra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4325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24325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24325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66900"/>
            <a:ext cx="5157787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88937"/>
            <a:ext cx="5157787" cy="34610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66900"/>
            <a:ext cx="5183188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88937"/>
            <a:ext cx="5183188" cy="34610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20XX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Titolo presentazione    </a:t>
            </a:r>
          </a:p>
        </p:txBody>
      </p:sp>
      <p:sp>
        <p:nvSpPr>
          <p:cNvPr id="23" name="Segnaposto tes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Mese</a:t>
            </a:r>
          </a:p>
        </p:txBody>
      </p:sp>
      <p:sp>
        <p:nvSpPr>
          <p:cNvPr id="36" name="Segnaposto tes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 dirty="0"/>
              <a:t>SLOGAN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6" name="Elemento gra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908051"/>
            <a:ext cx="6172200" cy="495776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6" name="Elemento gra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immagine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egnaposto testo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1</a:t>
            </a:r>
          </a:p>
        </p:txBody>
      </p:sp>
      <p:sp>
        <p:nvSpPr>
          <p:cNvPr id="26" name="Segnaposto testo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4409" y="1920003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3" name="Segnaposto testo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2</a:t>
            </a:r>
          </a:p>
        </p:txBody>
      </p:sp>
      <p:sp>
        <p:nvSpPr>
          <p:cNvPr id="34" name="Segnaposto testo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58149" y="1920003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3</a:t>
            </a:r>
          </a:p>
        </p:txBody>
      </p:sp>
      <p:sp>
        <p:nvSpPr>
          <p:cNvPr id="38" name="Segnaposto testo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44262" y="1937782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0" name="Segnaposto testo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72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3" name="Segnaposto testo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0348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5" name="Segnaposto testo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479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6" name="Segnaposto testo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6955" y="300619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1" y="4974002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90713" y="4974002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immagine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6" name="Segnaposto immagine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7" name="Segnaposto immagine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58" name="Segnaposto immagine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 rtlCol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 dirty="0"/>
              <a:t>Come usare questo modello</a:t>
            </a:r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it-IT" noProof="0" dirty="0"/>
              <a:t>Diapositiva divisore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15" name="Elemento gra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20" name="Segnaposto immagine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 rtlCol="0"/>
          <a:lstStyle>
            <a:lvl1pPr>
              <a:defRPr b="0"/>
            </a:lvl1pPr>
          </a:lstStyle>
          <a:p>
            <a:pPr rtl="0"/>
            <a:r>
              <a:rPr lang="it-IT" noProof="0" dirty="0"/>
              <a:t>Layout testo 1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599" y="3173534"/>
            <a:ext cx="4707842" cy="2588637"/>
          </a:xfrm>
        </p:spPr>
        <p:txBody>
          <a:bodyPr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Elemento grafico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it-IT" noProof="0" dirty="0"/>
              <a:t>Layout testo 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Elemento grafico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12" name="Segnaposto testo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4599" y="4064000"/>
            <a:ext cx="4545374" cy="1698171"/>
          </a:xfrm>
        </p:spPr>
        <p:txBody>
          <a:bodyPr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u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e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Titolo sezione 1</a:t>
            </a:r>
          </a:p>
        </p:txBody>
      </p:sp>
      <p:sp>
        <p:nvSpPr>
          <p:cNvPr id="8" name="Segnaposto testo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Titolo sezione 2</a:t>
            </a:r>
          </a:p>
        </p:txBody>
      </p:sp>
      <p:sp>
        <p:nvSpPr>
          <p:cNvPr id="10" name="Segnaposto testo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Elemento grafico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it-IT" noProof="0" dirty="0"/>
              <a:t>Confronto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grafico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  <a:endParaRPr lang="it-IT" noProof="0" dirty="0"/>
          </a:p>
        </p:txBody>
      </p:sp>
      <p:sp>
        <p:nvSpPr>
          <p:cNvPr id="8" name="Elemento grafico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it-IT" noProof="0" dirty="0"/>
              <a:t>Diapositiva con grafico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30%</a:t>
            </a:r>
          </a:p>
        </p:txBody>
      </p:sp>
      <p:sp>
        <p:nvSpPr>
          <p:cNvPr id="13" name="Segnaposto testo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10%</a:t>
            </a:r>
          </a:p>
        </p:txBody>
      </p:sp>
      <p:sp>
        <p:nvSpPr>
          <p:cNvPr id="16" name="Segnaposto testo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25%</a:t>
            </a:r>
          </a:p>
        </p:txBody>
      </p:sp>
      <p:sp>
        <p:nvSpPr>
          <p:cNvPr id="19" name="Segnaposto testo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10%</a:t>
            </a:r>
          </a:p>
        </p:txBody>
      </p:sp>
      <p:sp>
        <p:nvSpPr>
          <p:cNvPr id="22" name="Segnaposto testo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20%</a:t>
            </a:r>
          </a:p>
        </p:txBody>
      </p:sp>
      <p:sp>
        <p:nvSpPr>
          <p:cNvPr id="25" name="Segnaposto testo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5%</a:t>
            </a:r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Titolo categoria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it-IT" noProof="0" dirty="0"/>
              <a:t>Diapositiva con tabella</a:t>
            </a:r>
          </a:p>
        </p:txBody>
      </p:sp>
      <p:sp>
        <p:nvSpPr>
          <p:cNvPr id="15" name="Elemento grafico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  <p:sp>
        <p:nvSpPr>
          <p:cNvPr id="16" name="Segnaposto tabella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una tabella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Diapositiva con immagine grande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 dirty="0"/>
              <a:t>GG.MM.20XX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2" name="Segnaposto testo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 dirty="0"/>
              <a:t>MODIFICARE GLI STILI DEL TESTO DELLO SCHEMA</a:t>
            </a:r>
          </a:p>
        </p:txBody>
      </p:sp>
      <p:sp>
        <p:nvSpPr>
          <p:cNvPr id="16" name="Elemento grafico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pPr rtl="0"/>
            <a:r>
              <a:rPr lang="it-IT" noProof="0" dirty="0"/>
              <a:t>MM.GG.20XX</a:t>
            </a: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it-IT" noProof="0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5AD0E23B-57F8-5261-31A3-A3D10D4D6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" r="3962" b="-1"/>
          <a:stretch/>
        </p:blipFill>
        <p:spPr>
          <a:xfrm>
            <a:off x="466531" y="467113"/>
            <a:ext cx="11290040" cy="5957014"/>
          </a:xfrm>
          <a:prstGeom prst="rect">
            <a:avLst/>
          </a:prstGeom>
          <a:ln w="127000" cap="sq">
            <a:solidFill>
              <a:srgbClr val="DCC088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913A672-E2C9-49A3-B8D1-665F05ADB8B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1037021" y="2289328"/>
            <a:ext cx="10117959" cy="1517356"/>
          </a:xfrm>
        </p:spPr>
        <p:txBody>
          <a:bodyPr rtlCol="0" anchor="ctr">
            <a:normAutofit/>
          </a:bodyPr>
          <a:lstStyle/>
          <a:p>
            <a:pPr rtl="0"/>
            <a:r>
              <a:rPr lang="it-IT" b="1" dirty="0">
                <a:ln w="63500">
                  <a:solidFill>
                    <a:schemeClr val="accent1">
                      <a:alpha val="37000"/>
                    </a:schemeClr>
                  </a:solidFill>
                </a:ln>
              </a:rPr>
              <a:t>Governo e Parlamento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E74E84-9B02-E16E-2959-FAA43E4B5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181" y="664828"/>
            <a:ext cx="908021" cy="10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>
            <a:extLst>
              <a:ext uri="{FF2B5EF4-FFF2-40B4-BE49-F238E27FC236}">
                <a16:creationId xmlns:a16="http://schemas.microsoft.com/office/drawing/2014/main" id="{8579E2BB-9314-6BF2-8113-5D9F172D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44" y="1905525"/>
            <a:ext cx="3619500" cy="4476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EE6B1D4-6C05-8AE6-4299-47633EF6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3" y="521989"/>
            <a:ext cx="5098342" cy="5799364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A58B5AD-96B4-45C8-873B-9A28EFD5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FBCFB-B245-45A5-AD8B-A4585DE6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50" y="536647"/>
            <a:ext cx="3619500" cy="606104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Presidente della Repubblica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AA84F9-B00F-4582-9D27-E03DE392D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549" y="1323751"/>
            <a:ext cx="4350633" cy="5058264"/>
          </a:xfrm>
        </p:spPr>
        <p:txBody>
          <a:bodyPr rtlCol="0">
            <a:normAutofit fontScale="25000" lnSpcReduction="20000"/>
          </a:bodyPr>
          <a:lstStyle/>
          <a:p>
            <a:pPr marR="228600">
              <a:lnSpc>
                <a:spcPct val="115000"/>
              </a:lnSpc>
              <a:spcAft>
                <a:spcPts val="1000"/>
              </a:spcAft>
            </a:pPr>
            <a:r>
              <a:rPr lang="it-IT" sz="60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il Presidente della Repubblica viene eletto dal Parlamento in sede comune e la durata è di 7 anni, la Costituzione prevede che l’elezione deve prima essere in maggioranza qualificata e poi in maggioranza assoluta.</a:t>
            </a:r>
          </a:p>
          <a:p>
            <a:pPr marR="228600">
              <a:lnSpc>
                <a:spcPct val="115000"/>
              </a:lnSpc>
              <a:spcAft>
                <a:spcPts val="1000"/>
              </a:spcAft>
            </a:pPr>
            <a:r>
              <a:rPr lang="it-IT" sz="60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Alla scadenza del mandato viene eletto senatore a vita.</a:t>
            </a:r>
          </a:p>
          <a:p>
            <a:pPr marR="228600">
              <a:lnSpc>
                <a:spcPct val="115000"/>
              </a:lnSpc>
              <a:spcAft>
                <a:spcPts val="1000"/>
              </a:spcAft>
            </a:pPr>
            <a:r>
              <a:rPr lang="it-IT" sz="60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Inoltre ha il compito di sciogliere il Parlamento, ma solo in caso di estrema emergenza, ad esempio quando è impossibile formare una maggioranza a favore del Governo.</a:t>
            </a:r>
          </a:p>
          <a:p>
            <a:pPr marR="228600">
              <a:lnSpc>
                <a:spcPct val="115000"/>
              </a:lnSpc>
              <a:spcAft>
                <a:spcPts val="1000"/>
              </a:spcAft>
            </a:pPr>
            <a:r>
              <a:rPr lang="it-IT" sz="60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Nessun atto firmato da lui è valido fino a quando viene firmato da un Ministro, che si assume la responsabilità.</a:t>
            </a:r>
          </a:p>
          <a:p>
            <a:pPr marR="228600">
              <a:lnSpc>
                <a:spcPct val="115000"/>
              </a:lnSpc>
              <a:spcAft>
                <a:spcPts val="1000"/>
              </a:spcAft>
            </a:pPr>
            <a:r>
              <a:rPr lang="it-IT" sz="6000" dirty="0"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Si</a:t>
            </a:r>
            <a:r>
              <a:rPr lang="it-IT" sz="60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 assumo la responsabilità solo per alto tradimento e per l’attentato alla Costituzione.</a:t>
            </a:r>
          </a:p>
          <a:p>
            <a:pPr rtl="0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8F55E6C-01B9-2719-56DD-7FD83E9F9790}"/>
              </a:ext>
            </a:extLst>
          </p:cNvPr>
          <p:cNvSpPr txBox="1"/>
          <p:nvPr/>
        </p:nvSpPr>
        <p:spPr>
          <a:xfrm>
            <a:off x="6604535" y="5778734"/>
            <a:ext cx="261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Palazzo Madama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6A09E429-6C60-2D24-47EC-FBC9DD62A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5" y="961750"/>
            <a:ext cx="3381847" cy="3620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ABEA731-8974-C73A-7E76-8AEF2A989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696" y="705350"/>
            <a:ext cx="4425324" cy="5073384"/>
          </a:xfrm>
          <a:prstGeom prst="rect">
            <a:avLst/>
          </a:prstGeom>
          <a:ln w="127000" cap="sq">
            <a:solidFill>
              <a:srgbClr val="DCC088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96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Presidente della Repubblica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A8532E-B64D-4C40-B1E4-2D953F7A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530" y="2738210"/>
            <a:ext cx="4183650" cy="454353"/>
          </a:xfrm>
        </p:spPr>
        <p:txBody>
          <a:bodyPr rtlCol="0"/>
          <a:lstStyle/>
          <a:p>
            <a:pPr rtl="0"/>
            <a:r>
              <a:rPr lang="it-IT" dirty="0"/>
              <a:t>Legislativa: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777C1D2-F31A-4E91-AF68-25DE8289CA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8530" y="3192563"/>
            <a:ext cx="4365625" cy="256956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dirty="0"/>
          </a:p>
          <a:p>
            <a:pPr marL="342900" marR="2286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nomina dei 5 senatori a vita;</a:t>
            </a:r>
          </a:p>
          <a:p>
            <a:pPr marL="342900" marR="2286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16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promulgazione delle leggi;</a:t>
            </a:r>
          </a:p>
          <a:p>
            <a:pPr marL="342900" marR="2286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it-IT" sz="16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emanazione dei decreti-legge;</a:t>
            </a:r>
          </a:p>
          <a:p>
            <a:pPr marL="0" marR="228600" indent="0">
              <a:lnSpc>
                <a:spcPct val="115000"/>
              </a:lnSpc>
              <a:spcAft>
                <a:spcPts val="1000"/>
              </a:spcAft>
              <a:buNone/>
            </a:pPr>
            <a:endParaRPr lang="it-IT" sz="1600" dirty="0">
              <a:effectLst/>
              <a:latin typeface="Franklin Gothic Book" panose="020B0503020102020204" pitchFamily="34" charset="0"/>
              <a:ea typeface="HGGothicE" panose="020B0400000000000000" pitchFamily="49" charset="-128"/>
              <a:cs typeface="Tahoma" panose="020B0604030504040204" pitchFamily="34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89F14F4-0C32-4B08-AA76-9CBA4B2933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352311" y="2745785"/>
            <a:ext cx="1659255" cy="454353"/>
          </a:xfrm>
        </p:spPr>
        <p:txBody>
          <a:bodyPr rtlCol="0"/>
          <a:lstStyle/>
          <a:p>
            <a:pPr rtl="0"/>
            <a:r>
              <a:rPr lang="it-IT" dirty="0"/>
              <a:t>Esecutiva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09F6AA-8787-46D7-ACFE-35FEE08B5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234" y="3255462"/>
            <a:ext cx="3616665" cy="554385"/>
          </a:xfrm>
        </p:spPr>
        <p:txBody>
          <a:bodyPr rtlCol="0">
            <a:normAutofit fontScale="25000" lnSpcReduction="20000"/>
          </a:bodyPr>
          <a:lstStyle/>
          <a:p>
            <a:pPr marL="0" marR="228600" indent="0">
              <a:lnSpc>
                <a:spcPct val="115000"/>
              </a:lnSpc>
              <a:spcAft>
                <a:spcPts val="1000"/>
              </a:spcAft>
              <a:buNone/>
            </a:pPr>
            <a:endParaRPr lang="it-IT" sz="1600" dirty="0">
              <a:effectLst/>
              <a:latin typeface="Franklin Gothic Book" panose="020B0503020102020204" pitchFamily="34" charset="0"/>
              <a:ea typeface="HGGothicE" panose="020B0400000000000000" pitchFamily="49" charset="-128"/>
              <a:cs typeface="Tahoma" panose="020B0604030504040204" pitchFamily="34" charset="0"/>
            </a:endParaRPr>
          </a:p>
          <a:p>
            <a:pPr marL="342900" marR="2286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it-IT" sz="64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nomina del Presidente del Consiglio</a:t>
            </a:r>
          </a:p>
          <a:p>
            <a:pPr marL="342900" marR="2286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it-IT" sz="6400" dirty="0"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presenza del Consiglio di difesa</a:t>
            </a:r>
            <a:endParaRPr lang="it-IT" sz="6400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C982E62-6A3F-45E0-B738-1CCBF33D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968D286-A148-F1F0-47C1-2F6FFE485EEB}"/>
              </a:ext>
            </a:extLst>
          </p:cNvPr>
          <p:cNvSpPr txBox="1"/>
          <p:nvPr/>
        </p:nvSpPr>
        <p:spPr>
          <a:xfrm>
            <a:off x="5281918" y="2738210"/>
            <a:ext cx="1904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4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Esecutiva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B4F8209-84D2-EBA0-A19F-712D700933C6}"/>
              </a:ext>
            </a:extLst>
          </p:cNvPr>
          <p:cNvSpPr txBox="1"/>
          <p:nvPr/>
        </p:nvSpPr>
        <p:spPr>
          <a:xfrm>
            <a:off x="4913695" y="2959582"/>
            <a:ext cx="3710188" cy="2076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28600">
              <a:lnSpc>
                <a:spcPct val="115000"/>
              </a:lnSpc>
              <a:spcAft>
                <a:spcPts val="1000"/>
              </a:spcAft>
            </a:pPr>
            <a:endParaRPr lang="it-IT" sz="1800" dirty="0">
              <a:effectLst/>
              <a:latin typeface="Franklin Gothic Book" panose="020B0503020102020204" pitchFamily="34" charset="0"/>
              <a:ea typeface="HGGothicE" panose="020B0400000000000000" pitchFamily="49" charset="-128"/>
              <a:cs typeface="Tahoma" panose="020B0604030504040204" pitchFamily="34" charset="0"/>
            </a:endParaRPr>
          </a:p>
          <a:p>
            <a:pPr marL="285750" marR="22860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5F5F5F"/>
                </a:solidFill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presidenza del Consiglio di superiore della Magistratura;</a:t>
            </a:r>
          </a:p>
          <a:p>
            <a:pPr marL="285750" marR="22860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5F5F5F"/>
                </a:solidFill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nomina 5 giudici costituzionali;</a:t>
            </a:r>
          </a:p>
          <a:p>
            <a:pPr marL="285750" marR="22860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5F5F5F"/>
                </a:solidFill>
                <a:effectLst/>
                <a:latin typeface="Franklin Gothic Book" panose="020B0503020102020204" pitchFamily="34" charset="0"/>
                <a:ea typeface="HGGothicE" panose="020B0400000000000000" pitchFamily="49" charset="-128"/>
                <a:cs typeface="Tahoma" panose="020B0604030504040204" pitchFamily="34" charset="0"/>
              </a:rPr>
              <a:t>concessione della grazia;</a:t>
            </a:r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A22E024-5CC7-077B-1A1C-7AAE4A49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08" y="512814"/>
            <a:ext cx="5098342" cy="57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>
            <a:extLst>
              <a:ext uri="{FF2B5EF4-FFF2-40B4-BE49-F238E27FC236}">
                <a16:creationId xmlns:a16="http://schemas.microsoft.com/office/drawing/2014/main" id="{8579E2BB-9314-6BF2-8113-5D9F172D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44" y="1905525"/>
            <a:ext cx="3619500" cy="4476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EE6B1D4-6C05-8AE6-4299-47633EF6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3" y="521989"/>
            <a:ext cx="5098342" cy="5799364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A58B5AD-96B4-45C8-873B-9A28EFD5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FBCFB-B245-45A5-AD8B-A4585DE6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157" y="536647"/>
            <a:ext cx="1642737" cy="606104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Parlamento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AA84F9-B00F-4582-9D27-E03DE392D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9907" y="1310390"/>
            <a:ext cx="3932237" cy="458585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Il </a:t>
            </a:r>
            <a:r>
              <a:rPr lang="it-IT" b="1" dirty="0"/>
              <a:t>Parlamento</a:t>
            </a:r>
            <a:r>
              <a:rPr lang="it-IT" dirty="0"/>
              <a:t> è un luogo in cui si discute di ciò che è bene per la nazione.</a:t>
            </a:r>
          </a:p>
          <a:p>
            <a:pPr rtl="0"/>
            <a:r>
              <a:rPr lang="it-IT" dirty="0"/>
              <a:t>Ha una struttura bicamerale, le camere hanno sede in diversi palazzi: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il Senato a Palazzo Madama;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la camera dei deputati a palazzo Montecitorio.</a:t>
            </a:r>
          </a:p>
          <a:p>
            <a:pPr rtl="0"/>
            <a:r>
              <a:rPr lang="it-IT" dirty="0"/>
              <a:t>Il Parlamento viene eletto ogni 5 anni, salvo il caso di scioglimento delle camere da parte del Presidente della Repubblica.</a:t>
            </a:r>
          </a:p>
          <a:p>
            <a:pPr rtl="0"/>
            <a:r>
              <a:rPr lang="it-IT" dirty="0"/>
              <a:t>I parlamentari godono di alcune immunità parlamentari, ovvero di garanzie speciali a tutela della loro libertà: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Insindacabilità;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Inviolabilità.</a:t>
            </a:r>
          </a:p>
        </p:txBody>
      </p:sp>
      <p:pic>
        <p:nvPicPr>
          <p:cNvPr id="1028" name="Picture 4" descr="Palazzo di Montecitorio | Turismo Roma">
            <a:extLst>
              <a:ext uri="{FF2B5EF4-FFF2-40B4-BE49-F238E27FC236}">
                <a16:creationId xmlns:a16="http://schemas.microsoft.com/office/drawing/2014/main" id="{DAC623DD-479A-F989-6DFD-5F3D15761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537" y="685811"/>
            <a:ext cx="4524819" cy="2545211"/>
          </a:xfrm>
          <a:prstGeom prst="rect">
            <a:avLst/>
          </a:prstGeom>
          <a:ln w="127000" cap="sq">
            <a:solidFill>
              <a:srgbClr val="DCC088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58BF510-3752-5064-ED15-6A8E583A8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537" y="3553572"/>
            <a:ext cx="4524819" cy="2545212"/>
          </a:xfrm>
          <a:prstGeom prst="rect">
            <a:avLst/>
          </a:prstGeom>
          <a:ln w="127000" cap="sq">
            <a:solidFill>
              <a:srgbClr val="DCC088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587E211-FE5F-03F6-D6FE-64506A0D20E3}"/>
              </a:ext>
            </a:extLst>
          </p:cNvPr>
          <p:cNvSpPr txBox="1"/>
          <p:nvPr/>
        </p:nvSpPr>
        <p:spPr>
          <a:xfrm>
            <a:off x="6604536" y="685811"/>
            <a:ext cx="261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Palazzo Montecitorio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8F55E6C-01B9-2719-56DD-7FD83E9F9790}"/>
              </a:ext>
            </a:extLst>
          </p:cNvPr>
          <p:cNvSpPr txBox="1"/>
          <p:nvPr/>
        </p:nvSpPr>
        <p:spPr>
          <a:xfrm>
            <a:off x="6604535" y="5778734"/>
            <a:ext cx="261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Palazzo Madama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6A09E429-6C60-2D24-47EC-FBC9DD62A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05" y="961750"/>
            <a:ext cx="338184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Parlamento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A8532E-B64D-4C40-B1E4-2D953F7A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738210"/>
            <a:ext cx="4183650" cy="454353"/>
          </a:xfrm>
        </p:spPr>
        <p:txBody>
          <a:bodyPr rtlCol="0"/>
          <a:lstStyle/>
          <a:p>
            <a:pPr rtl="0"/>
            <a:r>
              <a:rPr lang="it-IT" dirty="0"/>
              <a:t>Camera dei deputati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777C1D2-F31A-4E91-AF68-25DE8289CA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3192563"/>
            <a:ext cx="4365625" cy="256956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Maggioranza rispetto ai senatori (630);</a:t>
            </a:r>
          </a:p>
          <a:p>
            <a:r>
              <a:rPr lang="it-IT" dirty="0">
                <a:sym typeface="Wingdings" panose="05000000000000000000" pitchFamily="2" charset="2"/>
              </a:rPr>
              <a:t>Diritto di voto a 18 anni e ci si può candidare alle elezioni a 25 anni.</a:t>
            </a:r>
          </a:p>
          <a:p>
            <a:r>
              <a:rPr lang="it-IT" dirty="0">
                <a:sym typeface="Wingdings" panose="05000000000000000000" pitchFamily="2" charset="2"/>
              </a:rPr>
              <a:t>Può approvare le leggi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89F14F4-0C32-4B08-AA76-9CBA4B2933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721347" y="2738210"/>
            <a:ext cx="4880650" cy="454353"/>
          </a:xfrm>
        </p:spPr>
        <p:txBody>
          <a:bodyPr rtlCol="0"/>
          <a:lstStyle/>
          <a:p>
            <a:pPr rtl="0"/>
            <a:r>
              <a:rPr lang="it-IT" dirty="0"/>
              <a:t>Senato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09F6AA-8787-46D7-ACFE-35FEE08B5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Minoranza senatori (315);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Senatori a vita;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Diritto di voto a 25 anni e ci si può candidare alle elezioni a 40 anni.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Può approvare le leggi</a:t>
            </a:r>
            <a:endParaRPr lang="it-IT" dirty="0"/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C982E62-6A3F-45E0-B738-1CCBF33D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8E4FC92-4897-047B-746B-3A152DDC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08" y="562882"/>
            <a:ext cx="5098342" cy="57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5038EF4D-EE06-0E4E-7611-3489A3B8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33" y="1267472"/>
            <a:ext cx="3219450" cy="3429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51ED9F-F7C9-6AAC-EB4D-88BC6D7C1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82" y="1936620"/>
            <a:ext cx="3619500" cy="4476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865" y="915802"/>
            <a:ext cx="4257905" cy="924976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Governo</a:t>
            </a: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E4DED09-2D42-4E84-BF9E-C79453D414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94155" y="1504555"/>
            <a:ext cx="4707842" cy="4654278"/>
          </a:xfrm>
        </p:spPr>
        <p:txBody>
          <a:bodyPr rtlCol="0"/>
          <a:lstStyle/>
          <a:p>
            <a:pPr marL="0" indent="0" rtl="0">
              <a:buNone/>
            </a:pPr>
            <a:r>
              <a:rPr lang="it-IT" dirty="0"/>
              <a:t>Il </a:t>
            </a:r>
            <a:r>
              <a:rPr lang="it-IT" b="1" dirty="0"/>
              <a:t>Governo </a:t>
            </a:r>
            <a:r>
              <a:rPr lang="it-IT" u="sng" dirty="0"/>
              <a:t>dirige la pubblica amministrazione</a:t>
            </a:r>
            <a:r>
              <a:rPr lang="it-IT" dirty="0"/>
              <a:t>,</a:t>
            </a:r>
            <a:r>
              <a:rPr lang="it-IT" u="sng" dirty="0"/>
              <a:t> </a:t>
            </a:r>
            <a:r>
              <a:rPr lang="it-IT" dirty="0"/>
              <a:t>cioè attua ed esegue le leggi emanate dal Parlamento.</a:t>
            </a:r>
          </a:p>
          <a:p>
            <a:pPr marL="0" indent="0" rtl="0">
              <a:buNone/>
            </a:pPr>
            <a:r>
              <a:rPr lang="it-IT" dirty="0"/>
              <a:t>È </a:t>
            </a:r>
            <a:r>
              <a:rPr lang="it-IT" u="sng" dirty="0"/>
              <a:t>composto dal Consiglio dei Ministri</a:t>
            </a:r>
            <a:r>
              <a:rPr lang="it-IT" dirty="0"/>
              <a:t>, suddiviso in:</a:t>
            </a:r>
          </a:p>
          <a:p>
            <a:r>
              <a:rPr lang="it-IT" dirty="0"/>
              <a:t>Presidente del Consiglio;</a:t>
            </a:r>
          </a:p>
          <a:p>
            <a:r>
              <a:rPr lang="it-IT" dirty="0"/>
              <a:t>Ministri;</a:t>
            </a:r>
          </a:p>
          <a:p>
            <a:pPr marL="0" indent="0" rtl="0">
              <a:buNone/>
            </a:pPr>
            <a:r>
              <a:rPr lang="it-IT" dirty="0"/>
              <a:t>Il Governo approva decreti legge e decreti legislativi.</a:t>
            </a:r>
          </a:p>
          <a:p>
            <a:pPr marL="0" indent="0" rtl="0">
              <a:buNone/>
            </a:pPr>
            <a:r>
              <a:rPr lang="it-IT" dirty="0"/>
              <a:t>Il Governo viene espresso dalla maggioranza parlamentare, i parlamentari sono eletti dai cittadini, prima che il Governo entri in funzione deve ottenere da entrambe le Camere la fiducia.</a:t>
            </a:r>
          </a:p>
          <a:p>
            <a:pPr marL="0" indent="0" rtl="0">
              <a:buNone/>
            </a:pPr>
            <a:r>
              <a:rPr lang="it-IT" dirty="0"/>
              <a:t>Se il Governo perde la fiducia deve dimettersi.</a:t>
            </a:r>
          </a:p>
          <a:p>
            <a:pPr marL="0" indent="0" rtl="0">
              <a:buNone/>
            </a:pPr>
            <a:endParaRPr lang="it-IT" dirty="0"/>
          </a:p>
          <a:p>
            <a:pPr marL="0" indent="0" rtl="0">
              <a:buNone/>
            </a:pPr>
            <a:endParaRPr lang="it-IT" dirty="0"/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54189F1-9888-6326-0B5C-883962E2A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780" y="647758"/>
            <a:ext cx="4776217" cy="542986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4A59EDB-A43C-3E0E-FAA3-E5159B3C6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11" y="776670"/>
            <a:ext cx="5709408" cy="2446889"/>
          </a:xfrm>
          <a:prstGeom prst="rect">
            <a:avLst/>
          </a:prstGeom>
          <a:ln w="127000" cap="sq">
            <a:solidFill>
              <a:srgbClr val="DCC088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83E4B7B-561C-DFA8-AAED-09CCCB5793E2}"/>
              </a:ext>
            </a:extLst>
          </p:cNvPr>
          <p:cNvSpPr txBox="1"/>
          <p:nvPr/>
        </p:nvSpPr>
        <p:spPr>
          <a:xfrm>
            <a:off x="2821864" y="2960137"/>
            <a:ext cx="163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Il Governo Meloni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0FBCE2-9231-651A-112B-1945EA889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603" y="3590086"/>
            <a:ext cx="3990423" cy="2487537"/>
          </a:xfrm>
          <a:prstGeom prst="rect">
            <a:avLst/>
          </a:prstGeom>
          <a:ln w="127000" cap="sq">
            <a:solidFill>
              <a:srgbClr val="DCC088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17212E-B896-25A7-F78B-B414B652FA5F}"/>
              </a:ext>
            </a:extLst>
          </p:cNvPr>
          <p:cNvSpPr txBox="1"/>
          <p:nvPr/>
        </p:nvSpPr>
        <p:spPr>
          <a:xfrm>
            <a:off x="2631135" y="5708291"/>
            <a:ext cx="201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Palazzo Chigi</a:t>
            </a:r>
          </a:p>
        </p:txBody>
      </p:sp>
    </p:spTree>
    <p:extLst>
      <p:ext uri="{BB962C8B-B14F-4D97-AF65-F5344CB8AC3E}">
        <p14:creationId xmlns:p14="http://schemas.microsoft.com/office/powerpoint/2010/main" val="176367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Governo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FA8532E-B64D-4C40-B1E4-2D953F7A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738210"/>
            <a:ext cx="4183650" cy="454353"/>
          </a:xfrm>
        </p:spPr>
        <p:txBody>
          <a:bodyPr rtlCol="0"/>
          <a:lstStyle/>
          <a:p>
            <a:pPr rtl="0"/>
            <a:r>
              <a:rPr lang="it-IT" dirty="0"/>
              <a:t>La «crisi di Governo»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777C1D2-F31A-4E91-AF68-25DE8289CA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3192563"/>
            <a:ext cx="4365625" cy="2569563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endParaRPr lang="it-IT" dirty="0"/>
          </a:p>
          <a:p>
            <a:pPr marL="0" indent="0" rtl="0">
              <a:buNone/>
            </a:pPr>
            <a:r>
              <a:rPr lang="it-IT" dirty="0"/>
              <a:t>La «crisi di Governo» può avvenire in ipotesi: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Il Parlamento approva una mozione di sfiducia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Il Governo pone la questione di fiducia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Il Governo si dimette perché ritiene di aver perso la fiducia da parte delle Camere</a:t>
            </a:r>
          </a:p>
          <a:p>
            <a:pPr marL="0" indent="0" rtl="0">
              <a:buNone/>
            </a:pPr>
            <a:r>
              <a:rPr lang="it-IT" dirty="0"/>
              <a:t>Nei primi due casi la crisi è detta </a:t>
            </a:r>
            <a:r>
              <a:rPr lang="it-IT" b="1" dirty="0"/>
              <a:t>parlamentare</a:t>
            </a:r>
            <a:r>
              <a:rPr lang="it-IT" dirty="0"/>
              <a:t>, mentre nel terzo caso è detta  </a:t>
            </a:r>
            <a:r>
              <a:rPr lang="it-IT" b="1" dirty="0"/>
              <a:t>extraparlamentare</a:t>
            </a:r>
            <a:r>
              <a:rPr lang="it-IT" dirty="0"/>
              <a:t>.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89F14F4-0C32-4B08-AA76-9CBA4B2933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721347" y="2738210"/>
            <a:ext cx="4880650" cy="454353"/>
          </a:xfrm>
        </p:spPr>
        <p:txBody>
          <a:bodyPr rtlCol="0"/>
          <a:lstStyle/>
          <a:p>
            <a:pPr rtl="0"/>
            <a:r>
              <a:rPr lang="it-IT" dirty="0"/>
              <a:t>La pubblica amministrazione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809F6AA-8787-46D7-ACFE-35FEE08B5A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dirty="0"/>
              <a:t>La pubblica amministrazione è l’insieme degli organi del Governo.</a:t>
            </a:r>
          </a:p>
          <a:p>
            <a:r>
              <a:rPr lang="it-IT" dirty="0"/>
              <a:t>Ha una struttura gerarchica.</a:t>
            </a:r>
          </a:p>
          <a:p>
            <a:r>
              <a:rPr lang="it-IT" dirty="0"/>
              <a:t>È controllata da un organo politico, un Ministro, ad eccezione dei magistrati, che non sono sottoposti al Ministro della giustizia.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C982E62-6A3F-45E0-B738-1CCBF33D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 rtl="0"/>
              <a:t>7</a:t>
            </a:fld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CCC435-C9DD-4F6D-FC55-C365E78FE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108" y="528819"/>
            <a:ext cx="5098342" cy="57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tabella 5">
            <a:extLst>
              <a:ext uri="{FF2B5EF4-FFF2-40B4-BE49-F238E27FC236}">
                <a16:creationId xmlns:a16="http://schemas.microsoft.com/office/drawing/2014/main" id="{77181460-EA3F-78BD-B88A-AF0E7D3244E5}"/>
              </a:ext>
            </a:extLst>
          </p:cNvPr>
          <p:cNvPicPr>
            <a:picLocks noGrp="1" noChangeAspect="1"/>
          </p:cNvPicPr>
          <p:nvPr>
            <p:ph type="tbl" sz="quarter" idx="17"/>
          </p:nvPr>
        </p:nvPicPr>
        <p:blipFill>
          <a:blip r:embed="rId3"/>
          <a:stretch>
            <a:fillRect/>
          </a:stretch>
        </p:blipFill>
        <p:spPr>
          <a:xfrm>
            <a:off x="643813" y="1517166"/>
            <a:ext cx="7647332" cy="3823667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54A09745-9520-4241-8D53-E68C835D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6380" y="1868285"/>
            <a:ext cx="4428000" cy="718222"/>
          </a:xfrm>
        </p:spPr>
        <p:txBody>
          <a:bodyPr rtlCol="0">
            <a:noAutofit/>
          </a:bodyPr>
          <a:lstStyle/>
          <a:p>
            <a:pPr rtl="0"/>
            <a:r>
              <a:rPr lang="it-IT" sz="4600" dirty="0"/>
              <a:t>Tabella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8795DF-0E81-4ADB-9E73-55169F9DFE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La tabella rappresenta il numero degli elettori astenuti dalle votazioni, elettori del primo partito e del secondo partito dal 1948 al 2022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D68BD0A-9D26-4228-91FB-8BF24FE2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 rtl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268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F9E6DE-5C41-4023-A6ED-24BA66E6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268" y="2505641"/>
            <a:ext cx="4106966" cy="2122415"/>
          </a:xfrm>
        </p:spPr>
        <p:txBody>
          <a:bodyPr rtlCol="0">
            <a:noAutofit/>
          </a:bodyPr>
          <a:lstStyle/>
          <a:p>
            <a:pPr rtl="0"/>
            <a:r>
              <a:rPr lang="it-IT" sz="9600" dirty="0"/>
              <a:t>Grazie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F7DCA2-0E6F-4F70-A324-B0A3FAA2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5911"/>
            <a:ext cx="3398763" cy="365125"/>
          </a:xfrm>
        </p:spPr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7398AB-B4FB-44C4-A9EC-94DA908E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9</a:t>
            </a:r>
          </a:p>
        </p:txBody>
      </p:sp>
      <p:pic>
        <p:nvPicPr>
          <p:cNvPr id="16" name="Immagine 15" descr="Immagine che contiene testo, segnale, scuro, illuminato&#10;&#10;Descrizione generata automaticamente">
            <a:extLst>
              <a:ext uri="{FF2B5EF4-FFF2-40B4-BE49-F238E27FC236}">
                <a16:creationId xmlns:a16="http://schemas.microsoft.com/office/drawing/2014/main" id="{C6CC5756-A049-C1E9-C6F4-3615CBE8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59" y="476964"/>
            <a:ext cx="5079681" cy="57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48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566847_TF22987246" id="{FD3EB576-953B-4F82-959B-C9B99D80AA72}" vid="{9E46EE92-8749-4F24-8123-ED17CE3BC6C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vintage</Template>
  <TotalTime>11528</TotalTime>
  <Words>599</Words>
  <Application>Microsoft Office PowerPoint</Application>
  <PresentationFormat>Widescreen</PresentationFormat>
  <Paragraphs>95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Book Antiqua</vt:lpstr>
      <vt:lpstr>Calibri</vt:lpstr>
      <vt:lpstr>Edwardian Script ITC</vt:lpstr>
      <vt:lpstr>Franklin Gothic Book</vt:lpstr>
      <vt:lpstr>Symbol</vt:lpstr>
      <vt:lpstr>Tema di Office</vt:lpstr>
      <vt:lpstr>Governo e Parlamento</vt:lpstr>
      <vt:lpstr>Presidente della Repubblica</vt:lpstr>
      <vt:lpstr>Presidente della Repubblica</vt:lpstr>
      <vt:lpstr>Parlamento</vt:lpstr>
      <vt:lpstr>Parlamento</vt:lpstr>
      <vt:lpstr>Governo </vt:lpstr>
      <vt:lpstr>Governo</vt:lpstr>
      <vt:lpstr>Tabella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Governo e Parlamento</dc:title>
  <dc:creator>LORENZO BERTINELLI</dc:creator>
  <cp:lastModifiedBy>LORENZO BERTINELLI</cp:lastModifiedBy>
  <cp:revision>3</cp:revision>
  <dcterms:created xsi:type="dcterms:W3CDTF">2023-01-26T13:23:46Z</dcterms:created>
  <dcterms:modified xsi:type="dcterms:W3CDTF">2023-03-14T15:57:38Z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2018-08-01T18:49:12.3702636Z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